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60" r:id="rId5"/>
    <p:sldId id="262" r:id="rId6"/>
    <p:sldId id="261" r:id="rId7"/>
    <p:sldId id="263" r:id="rId8"/>
    <p:sldId id="264" r:id="rId9"/>
    <p:sldId id="259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2" autoAdjust="0"/>
    <p:restoredTop sz="94667" autoAdjust="0"/>
  </p:normalViewPr>
  <p:slideViewPr>
    <p:cSldViewPr>
      <p:cViewPr varScale="1">
        <p:scale>
          <a:sx n="75" d="100"/>
          <a:sy n="75" d="100"/>
        </p:scale>
        <p:origin x="-4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8AE7BF5-78D5-442D-A13A-6BEC9BD49FDE}" type="datetimeFigureOut">
              <a:rPr lang="en-US" smtClean="0"/>
              <a:pPr/>
              <a:t>10/5/2010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DFE3418-0EAF-4630-9F0A-16A0F182E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ipe dir="d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aculty.fmcc.suny.edu/mcdarby/animals&amp;plantsbook/history/04-explaining-life-microscopes&amp;cells.htm" TargetMode="External"/><Relationship Id="rId2" Type="http://schemas.openxmlformats.org/officeDocument/2006/relationships/hyperlink" Target="http://www.google.com/imgres?imgurl=http://www.revisionworld.com/files/cells%20copy.jpg&amp;imgrefur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educator.org/Microbial_World" TargetMode="External"/><Relationship Id="rId5" Type="http://schemas.openxmlformats.org/officeDocument/2006/relationships/hyperlink" Target="http://www.nature.com/news/2008/080109/full/451124a.html" TargetMode="External"/><Relationship Id="rId4" Type="http://schemas.openxmlformats.org/officeDocument/2006/relationships/hyperlink" Target="http://www.protopage.com/sneakystein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vel approach strips staph of virul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tx1"/>
                </a:solidFill>
              </a:rPr>
              <a:t>Prokaryotes vs. Eukaryotes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971800"/>
          </a:xfrm>
        </p:spPr>
        <p:txBody>
          <a:bodyPr>
            <a:normAutofit fontScale="32500" lnSpcReduction="20000"/>
          </a:bodyPr>
          <a:lstStyle/>
          <a:p>
            <a:r>
              <a:rPr lang="en-US" sz="8600" dirty="0" smtClean="0">
                <a:solidFill>
                  <a:srgbClr val="FF0000"/>
                </a:solidFill>
              </a:rPr>
              <a:t>You’re the Researcher </a:t>
            </a:r>
            <a:r>
              <a:rPr lang="en-US" sz="8600" dirty="0">
                <a:solidFill>
                  <a:srgbClr val="FF0000"/>
                </a:solidFill>
              </a:rPr>
              <a:t>Y</a:t>
            </a:r>
            <a:r>
              <a:rPr lang="en-US" sz="8600" dirty="0" smtClean="0">
                <a:solidFill>
                  <a:srgbClr val="FF0000"/>
                </a:solidFill>
              </a:rPr>
              <a:t>ou Decide</a:t>
            </a:r>
          </a:p>
          <a:p>
            <a:endParaRPr lang="en-US" sz="4500" dirty="0">
              <a:solidFill>
                <a:srgbClr val="FF0000"/>
              </a:solidFill>
            </a:endParaRPr>
          </a:p>
          <a:p>
            <a:endParaRPr lang="en-US" sz="4500" dirty="0" smtClean="0">
              <a:solidFill>
                <a:srgbClr val="FF0000"/>
              </a:solidFill>
            </a:endParaRPr>
          </a:p>
          <a:p>
            <a:endParaRPr lang="en-US" sz="4500" dirty="0">
              <a:solidFill>
                <a:srgbClr val="FF0000"/>
              </a:solidFill>
            </a:endParaRPr>
          </a:p>
          <a:p>
            <a:endParaRPr lang="en-US" sz="4500" dirty="0" smtClean="0">
              <a:solidFill>
                <a:srgbClr val="FF0000"/>
              </a:solidFill>
            </a:endParaRPr>
          </a:p>
          <a:p>
            <a:endParaRPr lang="en-US" sz="4500" dirty="0">
              <a:solidFill>
                <a:srgbClr val="FF0000"/>
              </a:solidFill>
            </a:endParaRPr>
          </a:p>
          <a:p>
            <a:endParaRPr lang="en-US" sz="4500" dirty="0" smtClean="0">
              <a:solidFill>
                <a:srgbClr val="FF0000"/>
              </a:solidFill>
            </a:endParaRPr>
          </a:p>
          <a:p>
            <a:endParaRPr lang="en-US" sz="4500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sz="3700" dirty="0" smtClean="0">
                <a:solidFill>
                  <a:schemeClr val="bg1"/>
                </a:solidFill>
              </a:rPr>
              <a:t>http://medicineworld.org/news/news-archives/infectious-disease-news/July-2-2008.html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sz="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Picture References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hlinkClick r:id="rId2"/>
              </a:rPr>
              <a:t>http://www.google.com/imgres?imgurl=http://www.revisionworld.com/files/cells%2520copy.jpg&amp;imgrefurl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http://faculty.fmcc.suny.edu/mcdarby/animals&amp;plantsbook/history/04-explaining-life-microscopes&amp;cells.htm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http://www.protopage.com/sneakystein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5"/>
              </a:rPr>
              <a:t>http://www.nature.com/news/2008/080109/full/451124a.html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6"/>
              </a:rPr>
              <a:t>http://wikieducator.org/Microbial_World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1200" dirty="0" smtClean="0"/>
          </a:p>
          <a:p>
            <a:endParaRPr lang="en-US" sz="12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 Questions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What are Eukaryotic cells? 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dirty="0" smtClean="0"/>
              <a:t>What makes a Eukaryotic cell a cell? </a:t>
            </a:r>
            <a:r>
              <a:rPr lang="en-US" sz="1300" dirty="0" smtClean="0"/>
              <a:t>Hint (Cells and Organelles) </a:t>
            </a:r>
          </a:p>
          <a:p>
            <a:endParaRPr lang="en-US" dirty="0"/>
          </a:p>
          <a:p>
            <a:r>
              <a:rPr lang="en-US" dirty="0" smtClean="0"/>
              <a:t>What If we lost some of the organelles in a Eukaryotic cell would it be considered a cell still?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098" name="Picture 2" descr="http://1.bp.blogspot.com/_huu0fLPpH9k/TF0L7Oc1sYI/AAAAAAAAAFQ/8L8YE3SHFp4/s400/animal+ce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1676400"/>
            <a:ext cx="4343400" cy="43434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</a:t>
            </a:r>
            <a:r>
              <a:rPr lang="en-US" dirty="0" smtClean="0"/>
              <a:t>Questions Round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Prokaryote?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Hypothesis Anyone? 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Your </a:t>
            </a:r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been given the task of observing what are the difference/s between a Prokaryote and a eukaryote.</a:t>
            </a:r>
          </a:p>
          <a:p>
            <a:endParaRPr lang="en-US" dirty="0" smtClean="0"/>
          </a:p>
          <a:p>
            <a:r>
              <a:rPr lang="en-US" dirty="0" smtClean="0"/>
              <a:t>You will be given two slides to look at and make a list of things that might be different between the two.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Slides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Prokaryote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Eukaryote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6019800"/>
            <a:ext cx="3962400" cy="457200"/>
          </a:xfrm>
        </p:spPr>
        <p:txBody>
          <a:bodyPr>
            <a:normAutofit/>
          </a:bodyPr>
          <a:lstStyle/>
          <a:p>
            <a:r>
              <a:rPr lang="en-US" dirty="0" smtClean="0"/>
              <a:t>E. coli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32517" y="6349682"/>
            <a:ext cx="45719" cy="5111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dirty="0"/>
          </a:p>
        </p:txBody>
      </p:sp>
      <p:pic>
        <p:nvPicPr>
          <p:cNvPr id="7" name="il_fi" descr="http://www.nature.com/news/2008/080109/images/451124a-i3.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37338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gtresearchnews.gatech.edu/images/ultrasound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09800"/>
            <a:ext cx="37338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Slides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Prokaryote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Eukaryote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 flipV="1">
            <a:off x="4451668" y="6303963"/>
            <a:ext cx="4571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flipH="1">
            <a:off x="8686800" y="6248400"/>
            <a:ext cx="45719" cy="55563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1026" name="Picture 2" descr="http://www.wignallandwales.co.nz/Revision-samples/5Bstructureofbacte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3810000" cy="4114799"/>
          </a:xfrm>
          <a:prstGeom prst="rect">
            <a:avLst/>
          </a:prstGeom>
          <a:noFill/>
        </p:spPr>
      </p:pic>
      <p:pic>
        <p:nvPicPr>
          <p:cNvPr id="1028" name="Picture 4" descr="http://apbiosemonefinalreview.pbworks.com/f/Cell%20Diagram%20Nam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903" y="2667000"/>
            <a:ext cx="4232671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Differences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Prokaryote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Eukaryote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Small 0.2-10 µm</a:t>
            </a:r>
          </a:p>
          <a:p>
            <a:endParaRPr lang="en-US" dirty="0" smtClean="0"/>
          </a:p>
          <a:p>
            <a:r>
              <a:rPr lang="en-US" dirty="0" smtClean="0"/>
              <a:t>Outside of Cell  Flagellum and Pilli</a:t>
            </a:r>
          </a:p>
          <a:p>
            <a:endParaRPr lang="en-US" dirty="0" smtClean="0"/>
          </a:p>
          <a:p>
            <a:r>
              <a:rPr lang="en-US" dirty="0" smtClean="0"/>
              <a:t>Lack Nucleus, Peroxisome, chloroplasts,  Mitochondria, Rough &amp; Smooth ER, Golgi Apparatus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Ten times the size of bacteria</a:t>
            </a:r>
          </a:p>
          <a:p>
            <a:endParaRPr lang="en-US" dirty="0" smtClean="0"/>
          </a:p>
          <a:p>
            <a:r>
              <a:rPr lang="en-US" dirty="0" smtClean="0"/>
              <a:t>Outside of Cell Cilia</a:t>
            </a:r>
          </a:p>
          <a:p>
            <a:endParaRPr lang="en-US" dirty="0" smtClean="0"/>
          </a:p>
          <a:p>
            <a:r>
              <a:rPr lang="en-US" dirty="0" smtClean="0"/>
              <a:t>Have Nucleus, Peroxisome, chloroplasts,  Mitochondria, Rough &amp; Smooth ER, Golgi Apparatus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  <p:bldP spid="5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Similarities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46237"/>
            <a:ext cx="7467600" cy="2697163"/>
          </a:xfrm>
        </p:spPr>
        <p:txBody>
          <a:bodyPr/>
          <a:lstStyle/>
          <a:p>
            <a:r>
              <a:rPr lang="en-US" dirty="0" smtClean="0"/>
              <a:t>Both have Genetic Material (DNA)</a:t>
            </a:r>
          </a:p>
          <a:p>
            <a:endParaRPr lang="en-US" dirty="0" smtClean="0"/>
          </a:p>
          <a:p>
            <a:r>
              <a:rPr lang="en-US" dirty="0" smtClean="0"/>
              <a:t>Both have cell membranes</a:t>
            </a:r>
          </a:p>
          <a:p>
            <a:endParaRPr lang="en-US" dirty="0" smtClean="0"/>
          </a:p>
          <a:p>
            <a:r>
              <a:rPr lang="en-US" dirty="0" smtClean="0"/>
              <a:t>Both have </a:t>
            </a:r>
            <a:r>
              <a:rPr lang="en-US" dirty="0" err="1" smtClean="0"/>
              <a:t>ribosomes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482" name="Picture 2" descr="http://www.revisionworld.com/files/cells%20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3640" y="3276600"/>
            <a:ext cx="3716020" cy="3162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What's the DEAL! </a:t>
            </a:r>
            <a:r>
              <a:rPr lang="en-US" sz="3100" dirty="0" smtClean="0"/>
              <a:t>Why do I need to learn this why is it important?</a:t>
            </a:r>
            <a:endParaRPr lang="en-US" sz="31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Antibiotic resistance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Biotechnology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Bacteria are harder to kill</a:t>
            </a:r>
          </a:p>
          <a:p>
            <a:pPr algn="ctr">
              <a:buNone/>
            </a:pPr>
            <a:r>
              <a:rPr lang="en-US" dirty="0" smtClean="0"/>
              <a:t> MDR</a:t>
            </a:r>
          </a:p>
          <a:p>
            <a:pPr algn="ctr">
              <a:buNone/>
            </a:pPr>
            <a:r>
              <a:rPr lang="en-US" dirty="0" smtClean="0"/>
              <a:t>XDR</a:t>
            </a:r>
          </a:p>
          <a:p>
            <a:endParaRPr lang="en-US" dirty="0" smtClean="0"/>
          </a:p>
          <a:p>
            <a:r>
              <a:rPr lang="en-US" sz="2000" dirty="0" smtClean="0"/>
              <a:t>Develop new Bacteriophages 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0" indent="-457200">
              <a:buFont typeface="Wingdings" pitchFamily="2" charset="2"/>
              <a:buChar char="Ø"/>
            </a:pPr>
            <a:r>
              <a:rPr lang="en-US" dirty="0" smtClean="0"/>
              <a:t>Use bacteria and eukaryotic cells to make crucial drugs.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                      Insulin</a:t>
            </a:r>
          </a:p>
          <a:p>
            <a:pPr marL="457200" indent="-457200">
              <a:buNone/>
            </a:pPr>
            <a:r>
              <a:rPr lang="en-US" dirty="0" smtClean="0"/>
              <a:t>       </a:t>
            </a:r>
          </a:p>
          <a:p>
            <a:pPr marL="457200" indent="-457200">
              <a:buNone/>
            </a:pPr>
            <a:r>
              <a:rPr lang="en-US" dirty="0" smtClean="0"/>
              <a:t>        Human Growth Hormone</a:t>
            </a:r>
          </a:p>
          <a:p>
            <a:pPr marL="457200" indent="-457200">
              <a:buNone/>
            </a:pPr>
            <a:r>
              <a:rPr lang="en-US" dirty="0" smtClean="0"/>
              <a:t>              </a:t>
            </a:r>
          </a:p>
          <a:p>
            <a:pPr marL="457200" indent="-457200">
              <a:buNone/>
            </a:pPr>
            <a:r>
              <a:rPr lang="en-US" dirty="0" smtClean="0"/>
              <a:t>                Fertility drugs </a:t>
            </a:r>
          </a:p>
          <a:p>
            <a:pPr marL="457200" indent="-457200">
              <a:buNone/>
            </a:pPr>
            <a:r>
              <a:rPr lang="en-US" dirty="0" smtClean="0"/>
              <a:t>       </a:t>
            </a:r>
            <a:endParaRPr lang="en-US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  <p:bldP spid="4" grpId="0" build="p"/>
      <p:bldP spid="5" grpId="0" build="p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142</TotalTime>
  <Words>263</Words>
  <Application>Microsoft Office PowerPoint</Application>
  <PresentationFormat>On-screen Show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Foundry</vt:lpstr>
      <vt:lpstr>Prokaryotes vs. Eukaryotes</vt:lpstr>
      <vt:lpstr>Background Questions </vt:lpstr>
      <vt:lpstr>Background Questions Round 2</vt:lpstr>
      <vt:lpstr>Your Assignment</vt:lpstr>
      <vt:lpstr>Your Slides </vt:lpstr>
      <vt:lpstr>Your Slides </vt:lpstr>
      <vt:lpstr>The Differences</vt:lpstr>
      <vt:lpstr>The Similarities</vt:lpstr>
      <vt:lpstr>What's the DEAL! Why do I need to learn this why is it important?</vt:lpstr>
      <vt:lpstr> Picture References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Prokaryotes vs. Eukaryotes</dc:title>
  <dc:creator>Richard</dc:creator>
  <cp:lastModifiedBy>Richard</cp:lastModifiedBy>
  <cp:revision>25</cp:revision>
  <dcterms:created xsi:type="dcterms:W3CDTF">2010-09-21T22:30:39Z</dcterms:created>
  <dcterms:modified xsi:type="dcterms:W3CDTF">2010-10-05T21:13:29Z</dcterms:modified>
</cp:coreProperties>
</file>